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2.xml" ContentType="application/vnd.openxmlformats-officedocument.drawingml.chartshapes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01">
          <p15:clr>
            <a:srgbClr val="A4A3A4"/>
          </p15:clr>
        </p15:guide>
        <p15:guide id="2" pos="21326">
          <p15:clr>
            <a:srgbClr val="A4A3A4"/>
          </p15:clr>
        </p15:guide>
        <p15:guide id="3" pos="16095">
          <p15:clr>
            <a:srgbClr val="A4A3A4"/>
          </p15:clr>
        </p15:guide>
        <p15:guide id="4" pos="590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2304">
          <p15:clr>
            <a:srgbClr val="A4A3A4"/>
          </p15:clr>
        </p15:guide>
        <p15:guide id="8" orient="horz" pos="568">
          <p15:clr>
            <a:srgbClr val="A4A3A4"/>
          </p15:clr>
        </p15:guide>
        <p15:guide id="9" pos="21342">
          <p15:clr>
            <a:srgbClr val="A4A3A4"/>
          </p15:clr>
        </p15:guide>
        <p15:guide id="10" pos="16778">
          <p15:clr>
            <a:srgbClr val="A4A3A4"/>
          </p15:clr>
        </p15:guide>
        <p15:guide id="11" pos="11908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23"/>
    <p:restoredTop sz="93531" autoAdjust="0"/>
  </p:normalViewPr>
  <p:slideViewPr>
    <p:cSldViewPr snapToGrid="0" snapToObjects="1">
      <p:cViewPr varScale="1">
        <p:scale>
          <a:sx n="31" d="100"/>
          <a:sy n="31" d="100"/>
        </p:scale>
        <p:origin x="864" y="264"/>
      </p:cViewPr>
      <p:guideLst>
        <p:guide orient="horz" pos="8301"/>
        <p:guide pos="21326"/>
        <p:guide pos="16095"/>
        <p:guide pos="590"/>
        <p:guide pos="10957"/>
        <p:guide pos="299"/>
        <p:guide orient="horz" pos="2304"/>
        <p:guide orient="horz" pos="568"/>
        <p:guide pos="21342"/>
        <p:guide pos="16778"/>
        <p:guide pos="11908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localhost/Users/scgordon/ConceptMining/Presentations/LTERttImages/evolution.xlsx" TargetMode="External"/><Relationship Id="rId2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RAD/MetaArcheology/LTER_2008_RAD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3.xml"/><Relationship Id="rId2" Type="http://schemas.microsoft.com/office/2011/relationships/chartColorStyle" Target="colors3.xm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4800" b="0">
                <a:solidFill>
                  <a:schemeClr val="tx1">
                    <a:lumMod val="65000"/>
                    <a:lumOff val="35000"/>
                  </a:schemeClr>
                </a:solidFill>
              </a:defRPr>
            </a:pPr>
            <a:r>
              <a:rPr lang="en-US" sz="4000" b="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Theoretical Model </a:t>
            </a:r>
            <a:r>
              <a:rPr lang="en-US" sz="40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Collection </a:t>
            </a:r>
            <a:r>
              <a:rPr lang="en-US" sz="4000" b="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Evolution Towards Completeness of a Recommendation</a:t>
            </a:r>
            <a:endParaRPr lang="en-US" sz="4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c:rich>
      </c:tx>
      <c:layout>
        <c:manualLayout>
          <c:xMode val="edge"/>
          <c:yMode val="edge"/>
          <c:x val="0.0909029657964678"/>
          <c:y val="0.0"/>
        </c:manualLayout>
      </c:layout>
      <c:overlay val="1"/>
    </c:title>
    <c:autoTitleDeleted val="0"/>
    <c:plotArea>
      <c:layout>
        <c:manualLayout>
          <c:layoutTarget val="inner"/>
          <c:xMode val="edge"/>
          <c:yMode val="edge"/>
          <c:x val="0.0102523659305994"/>
          <c:y val="0.122231404074495"/>
          <c:w val="0.888628443329442"/>
          <c:h val="0.783962259825362"/>
        </c:manualLayout>
      </c:layout>
      <c:lineChart>
        <c:grouping val="standard"/>
        <c:varyColors val="0"/>
        <c:ser>
          <c:idx val="0"/>
          <c:order val="0"/>
          <c:tx>
            <c:v>1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Sheet1!$B$8:$L$8</c:f>
              <c:numCache>
                <c:formatCode>0</c:formatCode>
                <c:ptCount val="11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500.0</c:v>
                </c:pt>
                <c:pt idx="10">
                  <c:v>500.0</c:v>
                </c:pt>
              </c:numCache>
            </c:numRef>
          </c:val>
          <c:smooth val="0"/>
        </c:ser>
        <c:ser>
          <c:idx val="1"/>
          <c:order val="1"/>
          <c:tx>
            <c:v>5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Sheet1!$B$12:$L$12</c:f>
              <c:numCache>
                <c:formatCode>0</c:formatCode>
                <c:ptCount val="11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31.25</c:v>
                </c:pt>
                <c:pt idx="6">
                  <c:v>156.25</c:v>
                </c:pt>
                <c:pt idx="7">
                  <c:v>312.5</c:v>
                </c:pt>
                <c:pt idx="8">
                  <c:v>312.5</c:v>
                </c:pt>
                <c:pt idx="9">
                  <c:v>156.25</c:v>
                </c:pt>
                <c:pt idx="10">
                  <c:v>31.25</c:v>
                </c:pt>
              </c:numCache>
            </c:numRef>
          </c:val>
          <c:smooth val="0"/>
        </c:ser>
        <c:ser>
          <c:idx val="2"/>
          <c:order val="2"/>
          <c:tx>
            <c:v>10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Sheet1!$B$17:$L$17</c:f>
              <c:numCache>
                <c:formatCode>0</c:formatCode>
                <c:ptCount val="11"/>
                <c:pt idx="0">
                  <c:v>0.9765625</c:v>
                </c:pt>
                <c:pt idx="1">
                  <c:v>9.765625</c:v>
                </c:pt>
                <c:pt idx="2">
                  <c:v>43.9453125</c:v>
                </c:pt>
                <c:pt idx="3">
                  <c:v>117.1875</c:v>
                </c:pt>
                <c:pt idx="4">
                  <c:v>205.078125</c:v>
                </c:pt>
                <c:pt idx="5">
                  <c:v>246.09375</c:v>
                </c:pt>
                <c:pt idx="6">
                  <c:v>205.078125</c:v>
                </c:pt>
                <c:pt idx="7">
                  <c:v>117.1875</c:v>
                </c:pt>
                <c:pt idx="8">
                  <c:v>43.9453125</c:v>
                </c:pt>
                <c:pt idx="9">
                  <c:v>9.765625</c:v>
                </c:pt>
                <c:pt idx="10">
                  <c:v>0.9765625</c:v>
                </c:pt>
              </c:numCache>
            </c:numRef>
          </c:val>
          <c:smooth val="0"/>
        </c:ser>
        <c:ser>
          <c:idx val="3"/>
          <c:order val="3"/>
          <c:tx>
            <c:v>15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Sheet1!$B$22:$L$22</c:f>
              <c:numCache>
                <c:formatCode>0</c:formatCode>
                <c:ptCount val="11"/>
                <c:pt idx="0">
                  <c:v>150.87890625</c:v>
                </c:pt>
                <c:pt idx="1">
                  <c:v>152.740478515625</c:v>
                </c:pt>
                <c:pt idx="2">
                  <c:v>196.380615234375</c:v>
                </c:pt>
                <c:pt idx="3">
                  <c:v>196.380615234375</c:v>
                </c:pt>
                <c:pt idx="4">
                  <c:v>152.740478515625</c:v>
                </c:pt>
                <c:pt idx="5">
                  <c:v>91.644287109375</c:v>
                </c:pt>
                <c:pt idx="6">
                  <c:v>41.656494140625</c:v>
                </c:pt>
                <c:pt idx="7">
                  <c:v>13.885498046875</c:v>
                </c:pt>
                <c:pt idx="8">
                  <c:v>3.204345703125</c:v>
                </c:pt>
                <c:pt idx="9">
                  <c:v>0.457763671875</c:v>
                </c:pt>
                <c:pt idx="10">
                  <c:v>0.030517578125</c:v>
                </c:pt>
              </c:numCache>
            </c:numRef>
          </c:val>
          <c:smooth val="0"/>
        </c:ser>
        <c:ser>
          <c:idx val="4"/>
          <c:order val="4"/>
          <c:tx>
            <c:v>20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Sheet1!$B$27:$L$27</c:f>
              <c:numCache>
                <c:formatCode>0</c:formatCode>
                <c:ptCount val="11"/>
                <c:pt idx="0">
                  <c:v>588.0985260009766</c:v>
                </c:pt>
                <c:pt idx="1">
                  <c:v>160.1791381835937</c:v>
                </c:pt>
                <c:pt idx="2">
                  <c:v>120.1343536376953</c:v>
                </c:pt>
                <c:pt idx="3">
                  <c:v>73.9288330078125</c:v>
                </c:pt>
                <c:pt idx="4">
                  <c:v>36.96441650390625</c:v>
                </c:pt>
                <c:pt idx="5">
                  <c:v>14.7857666015625</c:v>
                </c:pt>
                <c:pt idx="6">
                  <c:v>4.620552062988281</c:v>
                </c:pt>
                <c:pt idx="7">
                  <c:v>1.087188720703125</c:v>
                </c:pt>
                <c:pt idx="8">
                  <c:v>0.181198120117187</c:v>
                </c:pt>
                <c:pt idx="9">
                  <c:v>0.019073486328125</c:v>
                </c:pt>
                <c:pt idx="10">
                  <c:v>0.00095367431640625</c:v>
                </c:pt>
              </c:numCache>
            </c:numRef>
          </c:val>
          <c:smooth val="0"/>
        </c:ser>
        <c:ser>
          <c:idx val="5"/>
          <c:order val="5"/>
          <c:tx>
            <c:v>25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Sheet1!$B$32:$L$32</c:f>
              <c:numCache>
                <c:formatCode>0</c:formatCode>
                <c:ptCount val="11"/>
                <c:pt idx="0">
                  <c:v>885.238528251648</c:v>
                </c:pt>
                <c:pt idx="1">
                  <c:v>60.88539958000183</c:v>
                </c:pt>
                <c:pt idx="2">
                  <c:v>32.23344683647155</c:v>
                </c:pt>
                <c:pt idx="3">
                  <c:v>14.32597637176514</c:v>
                </c:pt>
                <c:pt idx="4">
                  <c:v>5.27799129486084</c:v>
                </c:pt>
                <c:pt idx="5">
                  <c:v>1.583397388458252</c:v>
                </c:pt>
                <c:pt idx="6">
                  <c:v>0.376999378204346</c:v>
                </c:pt>
                <c:pt idx="7">
                  <c:v>0.0685453414916992</c:v>
                </c:pt>
                <c:pt idx="8">
                  <c:v>0.00894069671630859</c:v>
                </c:pt>
                <c:pt idx="9">
                  <c:v>0.000745058059692383</c:v>
                </c:pt>
                <c:pt idx="10">
                  <c:v>2.98023223876953E-5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31710672"/>
        <c:axId val="1731712864"/>
      </c:lineChart>
      <c:catAx>
        <c:axId val="1731710672"/>
        <c:scaling>
          <c:orientation val="maxMin"/>
        </c:scaling>
        <c:delete val="0"/>
        <c:axPos val="b"/>
        <c:title>
          <c:tx>
            <c:rich>
              <a:bodyPr/>
              <a:lstStyle/>
              <a:p>
                <a:pPr>
                  <a:defRPr sz="1800" b="1"/>
                </a:pPr>
                <a:r>
                  <a:rPr lang="en-US" sz="2400" b="0" dirty="0"/>
                  <a:t># Missing Concepts</a:t>
                </a:r>
              </a:p>
            </c:rich>
          </c:tx>
          <c:layout/>
          <c:overlay val="0"/>
        </c:title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2400" b="0"/>
            </a:pPr>
            <a:endParaRPr lang="en-US"/>
          </a:p>
        </c:txPr>
        <c:crossAx val="1731712864"/>
        <c:crosses val="autoZero"/>
        <c:auto val="1"/>
        <c:lblAlgn val="ctr"/>
        <c:lblOffset val="100"/>
        <c:noMultiLvlLbl val="0"/>
      </c:catAx>
      <c:valAx>
        <c:axId val="1731712864"/>
        <c:scaling>
          <c:orientation val="minMax"/>
          <c:max val="1000.0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 sz="2400" b="0"/>
                </a:pPr>
                <a:r>
                  <a:rPr lang="en-US" sz="2400" b="0"/>
                  <a:t># Records</a:t>
                </a:r>
              </a:p>
            </c:rich>
          </c:tx>
          <c:layout/>
          <c:overlay val="0"/>
        </c:title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2400"/>
            </a:pPr>
            <a:endParaRPr lang="en-US"/>
          </a:p>
        </c:txPr>
        <c:crossAx val="1731710672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strRef>
          <c:f>recordUnq!$O$15</c:f>
          <c:strCache>
            <c:ptCount val="1"/>
            <c:pt idx="0">
              <c:v>EML Dialect Compared to the LTER_Completeness Recommendation</c:v>
            </c:pt>
          </c:strCache>
        </c:strRef>
      </c:tx>
      <c:layout>
        <c:manualLayout>
          <c:xMode val="edge"/>
          <c:yMode val="edge"/>
          <c:x val="0.210660400315831"/>
          <c:y val="0.0153682054820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23291709198053"/>
          <c:y val="0.0280033954621184"/>
          <c:w val="0.905589397908572"/>
          <c:h val="0.864672474363135"/>
        </c:manualLayout>
      </c:layout>
      <c:lineChart>
        <c:grouping val="standard"/>
        <c:varyColors val="0"/>
        <c:ser>
          <c:idx val="0"/>
          <c:order val="0"/>
          <c:tx>
            <c:strRef>
              <c:f>RecommendationsAnalysis!$B$1</c:f>
              <c:strCache>
                <c:ptCount val="1"/>
                <c:pt idx="0">
                  <c:v>LTER_Completeness</c:v>
                </c:pt>
              </c:strCache>
            </c:strRef>
          </c:tx>
          <c:spPr>
            <a:ln w="101600" cap="rnd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5875">
                <a:solidFill>
                  <a:schemeClr val="accent1"/>
                </a:solidFill>
              </a:ln>
              <a:effectLst/>
            </c:spPr>
          </c:marker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[0]!DRyrange1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RecommendationsAnalysis!$C$1</c:f>
              <c:strCache>
                <c:ptCount val="1"/>
                <c:pt idx="0">
                  <c:v>EML</c:v>
                </c:pt>
              </c:strCache>
            </c:strRef>
          </c:tx>
          <c:spPr>
            <a:ln w="76200" cap="rnd">
              <a:solidFill>
                <a:schemeClr val="accent2">
                  <a:alpha val="64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1750">
                <a:solidFill>
                  <a:schemeClr val="accent2">
                    <a:alpha val="0"/>
                  </a:schemeClr>
                </a:solidFill>
              </a:ln>
              <a:effectLst/>
            </c:spPr>
          </c:marker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[0]!DRyrange2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4322144"/>
        <c:axId val="1731863024"/>
      </c:lineChart>
      <c:catAx>
        <c:axId val="173432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1863024"/>
        <c:crosses val="autoZero"/>
        <c:auto val="1"/>
        <c:lblAlgn val="ctr"/>
        <c:lblOffset val="100"/>
        <c:noMultiLvlLbl val="0"/>
      </c:catAx>
      <c:valAx>
        <c:axId val="17318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>
                    <a:solidFill>
                      <a:schemeClr val="tx1"/>
                    </a:solidFill>
                  </a:rPr>
                  <a:t># Concepts</a:t>
                </a:r>
                <a:endParaRPr lang="en-US" sz="24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322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59396114933884"/>
          <c:y val="0.364670510002915"/>
          <c:w val="0.306553900912586"/>
          <c:h val="0.01892841426501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LTER’s Collection Evolution of LTER Identification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102523659305994"/>
          <c:y val="0.0896730238525742"/>
          <c:w val="0.906108696192156"/>
          <c:h val="0.780867351313114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IDspiralCounts!$F$11</c:f>
              <c:strCache>
                <c:ptCount val="1"/>
                <c:pt idx="0">
                  <c:v>2005</c:v>
                </c:pt>
              </c:strCache>
            </c:strRef>
          </c:tx>
          <c:spPr>
            <a:ln w="762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"/>
                  <c:y val="0.0125310398131854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IDspiralCounts!$G$11:$M$11</c:f>
              <c:numCache>
                <c:formatCode>General</c:formatCode>
                <c:ptCount val="7"/>
                <c:pt idx="0">
                  <c:v>60.0</c:v>
                </c:pt>
                <c:pt idx="1">
                  <c:v>21.0</c:v>
                </c:pt>
                <c:pt idx="2">
                  <c:v>127.0</c:v>
                </c:pt>
                <c:pt idx="3">
                  <c:v>21.0</c:v>
                </c:pt>
                <c:pt idx="4">
                  <c:v>19.0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IDspiralCounts!$F$12</c:f>
              <c:strCache>
                <c:ptCount val="1"/>
                <c:pt idx="0">
                  <c:v>2006</c:v>
                </c:pt>
              </c:strCache>
            </c:strRef>
          </c:tx>
          <c:spPr>
            <a:ln w="762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"/>
                  <c:y val="-0.00404205584052403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IDspiralCounts!$G$12:$M$12</c:f>
              <c:numCache>
                <c:formatCode>General</c:formatCode>
                <c:ptCount val="7"/>
                <c:pt idx="0">
                  <c:v>79.0</c:v>
                </c:pt>
                <c:pt idx="1">
                  <c:v>71.0</c:v>
                </c:pt>
                <c:pt idx="2">
                  <c:v>59.0</c:v>
                </c:pt>
                <c:pt idx="3">
                  <c:v>41.0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IDspiralCounts!$F$13</c:f>
              <c:strCache>
                <c:ptCount val="1"/>
                <c:pt idx="0">
                  <c:v>2007</c:v>
                </c:pt>
              </c:strCache>
            </c:strRef>
          </c:tx>
          <c:spPr>
            <a:ln w="762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IDspiralCounts!$G$13:$M$13</c:f>
              <c:numCache>
                <c:formatCode>General</c:formatCode>
                <c:ptCount val="7"/>
                <c:pt idx="0">
                  <c:v>146.0</c:v>
                </c:pt>
                <c:pt idx="1">
                  <c:v>47.0</c:v>
                </c:pt>
                <c:pt idx="2">
                  <c:v>22.0</c:v>
                </c:pt>
                <c:pt idx="3">
                  <c:v>5.0</c:v>
                </c:pt>
                <c:pt idx="4">
                  <c:v>27.0</c:v>
                </c:pt>
                <c:pt idx="5">
                  <c:v>3.0</c:v>
                </c:pt>
                <c:pt idx="6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IDspiralCounts!$F$14</c:f>
              <c:strCache>
                <c:ptCount val="1"/>
                <c:pt idx="0">
                  <c:v>2008</c:v>
                </c:pt>
              </c:strCache>
            </c:strRef>
          </c:tx>
          <c:spPr>
            <a:ln w="762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"/>
                  <c:y val="0.00404280599385773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IDspiralCounts!$G$14:$M$14</c:f>
              <c:numCache>
                <c:formatCode>General</c:formatCode>
                <c:ptCount val="7"/>
                <c:pt idx="0">
                  <c:v>89.0</c:v>
                </c:pt>
                <c:pt idx="1">
                  <c:v>53.0</c:v>
                </c:pt>
                <c:pt idx="2">
                  <c:v>14.0</c:v>
                </c:pt>
                <c:pt idx="3">
                  <c:v>69.0</c:v>
                </c:pt>
                <c:pt idx="4">
                  <c:v>10.0</c:v>
                </c:pt>
                <c:pt idx="5">
                  <c:v>9.0</c:v>
                </c:pt>
                <c:pt idx="6">
                  <c:v>6.0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IDspiralCounts!$F$15</c:f>
              <c:strCache>
                <c:ptCount val="1"/>
                <c:pt idx="0">
                  <c:v>2009</c:v>
                </c:pt>
              </c:strCache>
            </c:strRef>
          </c:tx>
          <c:spPr>
            <a:ln w="762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IDspiralCounts!$G$15:$M$15</c:f>
              <c:numCache>
                <c:formatCode>General</c:formatCode>
                <c:ptCount val="7"/>
                <c:pt idx="0">
                  <c:v>47.0</c:v>
                </c:pt>
                <c:pt idx="1">
                  <c:v>101.0</c:v>
                </c:pt>
                <c:pt idx="2">
                  <c:v>81.0</c:v>
                </c:pt>
                <c:pt idx="3">
                  <c:v>21.0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IDspiralCounts!$F$16</c:f>
              <c:strCache>
                <c:ptCount val="1"/>
                <c:pt idx="0">
                  <c:v>2010</c:v>
                </c:pt>
              </c:strCache>
            </c:strRef>
          </c:tx>
          <c:spPr>
            <a:ln w="762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00788643533123028"/>
                  <c:y val="0.0247921360324952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IDspiralCounts!$G$16:$M$16</c:f>
              <c:numCache>
                <c:formatCode>General</c:formatCode>
                <c:ptCount val="7"/>
                <c:pt idx="0">
                  <c:v>70.0</c:v>
                </c:pt>
                <c:pt idx="1">
                  <c:v>17.0</c:v>
                </c:pt>
                <c:pt idx="2">
                  <c:v>54.0</c:v>
                </c:pt>
                <c:pt idx="3">
                  <c:v>94.0</c:v>
                </c:pt>
                <c:pt idx="4">
                  <c:v>14.0</c:v>
                </c:pt>
                <c:pt idx="5">
                  <c:v>1.0</c:v>
                </c:pt>
                <c:pt idx="6">
                  <c:v>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IDspiralCounts!$F$17</c:f>
              <c:strCache>
                <c:ptCount val="1"/>
                <c:pt idx="0">
                  <c:v>2011</c:v>
                </c:pt>
              </c:strCache>
            </c:strRef>
          </c:tx>
          <c:spPr>
            <a:ln w="762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IDspiralCounts!$G$17:$M$17</c:f>
              <c:numCache>
                <c:formatCode>General</c:formatCode>
                <c:ptCount val="7"/>
                <c:pt idx="0">
                  <c:v>23.0</c:v>
                </c:pt>
                <c:pt idx="1">
                  <c:v>33.0</c:v>
                </c:pt>
                <c:pt idx="2">
                  <c:v>49.0</c:v>
                </c:pt>
                <c:pt idx="3">
                  <c:v>111.0</c:v>
                </c:pt>
                <c:pt idx="4">
                  <c:v>20.0</c:v>
                </c:pt>
                <c:pt idx="5">
                  <c:v>14.0</c:v>
                </c:pt>
                <c:pt idx="6">
                  <c:v>0.0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IDspiralCounts!$F$18</c:f>
              <c:strCache>
                <c:ptCount val="1"/>
                <c:pt idx="0">
                  <c:v>2012</c:v>
                </c:pt>
              </c:strCache>
            </c:strRef>
          </c:tx>
          <c:spPr>
            <a:ln w="7620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00562607118905089"/>
                  <c:y val="0.0104425331776546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IDspiralCounts!$G$18:$M$18</c:f>
              <c:numCache>
                <c:formatCode>General</c:formatCode>
                <c:ptCount val="7"/>
                <c:pt idx="0">
                  <c:v>73.0</c:v>
                </c:pt>
                <c:pt idx="1">
                  <c:v>30.0</c:v>
                </c:pt>
                <c:pt idx="2">
                  <c:v>24.0</c:v>
                </c:pt>
                <c:pt idx="3">
                  <c:v>112.0</c:v>
                </c:pt>
                <c:pt idx="4">
                  <c:v>8.0</c:v>
                </c:pt>
                <c:pt idx="5">
                  <c:v>2.0</c:v>
                </c:pt>
                <c:pt idx="6">
                  <c:v>1.0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IDspiralCounts!$F$19</c:f>
              <c:strCache>
                <c:ptCount val="1"/>
                <c:pt idx="0">
                  <c:v>2013</c:v>
                </c:pt>
              </c:strCache>
            </c:strRef>
          </c:tx>
          <c:spPr>
            <a:ln w="7620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IDspiralCounts!$G$19:$M$19</c:f>
              <c:numCache>
                <c:formatCode>General</c:formatCode>
                <c:ptCount val="7"/>
                <c:pt idx="0">
                  <c:v>183.0</c:v>
                </c:pt>
                <c:pt idx="1">
                  <c:v>35.0</c:v>
                </c:pt>
                <c:pt idx="2">
                  <c:v>16.0</c:v>
                </c:pt>
                <c:pt idx="3">
                  <c:v>16.0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IDspiralCounts!$F$20</c:f>
              <c:strCache>
                <c:ptCount val="1"/>
                <c:pt idx="0">
                  <c:v>2014</c:v>
                </c:pt>
              </c:strCache>
            </c:strRef>
          </c:tx>
          <c:spPr>
            <a:ln w="76200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0157728706624606"/>
                  <c:y val="-0.0167080530842474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IDspiralCounts!$G$20:$M$20</c:f>
              <c:numCache>
                <c:formatCode>General</c:formatCode>
                <c:ptCount val="7"/>
                <c:pt idx="0">
                  <c:v>90.0</c:v>
                </c:pt>
                <c:pt idx="1">
                  <c:v>130.0</c:v>
                </c:pt>
                <c:pt idx="2">
                  <c:v>25.0</c:v>
                </c:pt>
                <c:pt idx="3">
                  <c:v>4.0</c:v>
                </c:pt>
                <c:pt idx="4">
                  <c:v>1.0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IDspiralCounts!$F$21</c:f>
              <c:strCache>
                <c:ptCount val="1"/>
                <c:pt idx="0">
                  <c:v>2015</c:v>
                </c:pt>
              </c:strCache>
            </c:strRef>
          </c:tx>
          <c:spPr>
            <a:ln w="76200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IDspiralCounts!$G$21:$M$21</c:f>
              <c:numCache>
                <c:formatCode>General</c:formatCode>
                <c:ptCount val="7"/>
                <c:pt idx="0">
                  <c:v>16.0</c:v>
                </c:pt>
                <c:pt idx="1">
                  <c:v>15.0</c:v>
                </c:pt>
                <c:pt idx="2">
                  <c:v>212.0</c:v>
                </c:pt>
                <c:pt idx="3">
                  <c:v>6.0</c:v>
                </c:pt>
                <c:pt idx="4">
                  <c:v>1.0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IDspiralCounts!$F$22</c:f>
              <c:strCache>
                <c:ptCount val="1"/>
                <c:pt idx="0">
                  <c:v>2016</c:v>
                </c:pt>
              </c:strCache>
            </c:strRef>
          </c:tx>
          <c:spPr>
            <a:ln w="76200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0788643533123028"/>
                  <c:y val="-0.0557823677416173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IDspiralCounts!$G$22:$M$22</c:f>
              <c:numCache>
                <c:formatCode>General</c:formatCode>
                <c:ptCount val="7"/>
                <c:pt idx="0">
                  <c:v>86.0</c:v>
                </c:pt>
                <c:pt idx="1">
                  <c:v>66.0</c:v>
                </c:pt>
                <c:pt idx="2">
                  <c:v>60.0</c:v>
                </c:pt>
                <c:pt idx="3">
                  <c:v>38.0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29951472"/>
        <c:axId val="1731309680"/>
      </c:lineChart>
      <c:catAx>
        <c:axId val="1729951472"/>
        <c:scaling>
          <c:orientation val="maxMin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# </a:t>
                </a:r>
                <a:r>
                  <a:rPr lang="en-US" smtClean="0"/>
                  <a:t>Missing Concepts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0.39110242430264"/>
              <c:y val="0.96446506874932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1309680"/>
        <c:crosses val="autoZero"/>
        <c:auto val="1"/>
        <c:lblAlgn val="ctr"/>
        <c:lblOffset val="100"/>
        <c:noMultiLvlLbl val="0"/>
      </c:catAx>
      <c:valAx>
        <c:axId val="1731309680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9951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/>
              <a:t>Completeness of records for the LTER Identification Level Concepts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2167290564089"/>
          <c:y val="0.282368129160794"/>
          <c:w val="0.887832681418489"/>
          <c:h val="0.46490733311902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818171312"/>
        <c:axId val="1817224592"/>
      </c:barChart>
      <c:catAx>
        <c:axId val="1818171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224592"/>
        <c:crosses val="autoZero"/>
        <c:auto val="1"/>
        <c:lblAlgn val="ctr"/>
        <c:lblOffset val="100"/>
        <c:noMultiLvlLbl val="0"/>
      </c:catAx>
      <c:valAx>
        <c:axId val="1817224592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817131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/>
              <a:t>Signature Score Counts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15"/>
        <c:axId val="1817560400"/>
        <c:axId val="1817563024"/>
      </c:barChart>
      <c:catAx>
        <c:axId val="181756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3024"/>
        <c:crosses val="autoZero"/>
        <c:auto val="1"/>
        <c:lblAlgn val="ctr"/>
        <c:lblOffset val="100"/>
        <c:noMultiLvlLbl val="0"/>
      </c:catAx>
      <c:valAx>
        <c:axId val="1817563024"/>
        <c:scaling>
          <c:orientation val="minMax"/>
        </c:scaling>
        <c:delete val="0"/>
        <c:axPos val="l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/>
              <a:t>Identification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data!$E$4:$O$4</c:f>
              <c:numCache>
                <c:formatCode>General</c:formatCode>
                <c:ptCount val="11"/>
                <c:pt idx="0">
                  <c:v>2006.0</c:v>
                </c:pt>
                <c:pt idx="1">
                  <c:v>2007.0</c:v>
                </c:pt>
                <c:pt idx="2">
                  <c:v>2008.0</c:v>
                </c:pt>
                <c:pt idx="3">
                  <c:v>2009.0</c:v>
                </c:pt>
                <c:pt idx="4">
                  <c:v>2010.0</c:v>
                </c:pt>
                <c:pt idx="5">
                  <c:v>2011.0</c:v>
                </c:pt>
                <c:pt idx="6">
                  <c:v>2012.0</c:v>
                </c:pt>
                <c:pt idx="7">
                  <c:v>2013.0</c:v>
                </c:pt>
                <c:pt idx="8">
                  <c:v>2014.0</c:v>
                </c:pt>
                <c:pt idx="9">
                  <c:v>2015.0</c:v>
                </c:pt>
                <c:pt idx="10">
                  <c:v>2016.0</c:v>
                </c:pt>
              </c:numCache>
            </c:numRef>
          </c:cat>
          <c:val>
            <c:numRef>
              <c:f>data!$E$5:$O$5</c:f>
              <c:numCache>
                <c:formatCode>0.00%</c:formatCode>
                <c:ptCount val="11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data!$E$4:$O$4</c:f>
              <c:numCache>
                <c:formatCode>General</c:formatCode>
                <c:ptCount val="11"/>
                <c:pt idx="0">
                  <c:v>2006.0</c:v>
                </c:pt>
                <c:pt idx="1">
                  <c:v>2007.0</c:v>
                </c:pt>
                <c:pt idx="2">
                  <c:v>2008.0</c:v>
                </c:pt>
                <c:pt idx="3">
                  <c:v>2009.0</c:v>
                </c:pt>
                <c:pt idx="4">
                  <c:v>2010.0</c:v>
                </c:pt>
                <c:pt idx="5">
                  <c:v>2011.0</c:v>
                </c:pt>
                <c:pt idx="6">
                  <c:v>2012.0</c:v>
                </c:pt>
                <c:pt idx="7">
                  <c:v>2013.0</c:v>
                </c:pt>
                <c:pt idx="8">
                  <c:v>2014.0</c:v>
                </c:pt>
                <c:pt idx="9">
                  <c:v>2015.0</c:v>
                </c:pt>
                <c:pt idx="10">
                  <c:v>2016.0</c:v>
                </c:pt>
              </c:numCache>
            </c:numRef>
          </c:cat>
          <c:val>
            <c:numRef>
              <c:f>data!$E$6:$O$6</c:f>
              <c:numCache>
                <c:formatCode>0.00%</c:formatCode>
                <c:ptCount val="11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data!$E$4:$O$4</c:f>
              <c:numCache>
                <c:formatCode>General</c:formatCode>
                <c:ptCount val="11"/>
                <c:pt idx="0">
                  <c:v>2006.0</c:v>
                </c:pt>
                <c:pt idx="1">
                  <c:v>2007.0</c:v>
                </c:pt>
                <c:pt idx="2">
                  <c:v>2008.0</c:v>
                </c:pt>
                <c:pt idx="3">
                  <c:v>2009.0</c:v>
                </c:pt>
                <c:pt idx="4">
                  <c:v>2010.0</c:v>
                </c:pt>
                <c:pt idx="5">
                  <c:v>2011.0</c:v>
                </c:pt>
                <c:pt idx="6">
                  <c:v>2012.0</c:v>
                </c:pt>
                <c:pt idx="7">
                  <c:v>2013.0</c:v>
                </c:pt>
                <c:pt idx="8">
                  <c:v>2014.0</c:v>
                </c:pt>
                <c:pt idx="9">
                  <c:v>2015.0</c:v>
                </c:pt>
                <c:pt idx="10">
                  <c:v>2016.0</c:v>
                </c:pt>
              </c:numCache>
            </c:numRef>
          </c:cat>
          <c:val>
            <c:numRef>
              <c:f>data!$E$7:$O$7</c:f>
              <c:numCache>
                <c:formatCode>0.00%</c:formatCode>
                <c:ptCount val="11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762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data!$E$4:$O$4</c:f>
              <c:numCache>
                <c:formatCode>General</c:formatCode>
                <c:ptCount val="11"/>
                <c:pt idx="0">
                  <c:v>2006.0</c:v>
                </c:pt>
                <c:pt idx="1">
                  <c:v>2007.0</c:v>
                </c:pt>
                <c:pt idx="2">
                  <c:v>2008.0</c:v>
                </c:pt>
                <c:pt idx="3">
                  <c:v>2009.0</c:v>
                </c:pt>
                <c:pt idx="4">
                  <c:v>2010.0</c:v>
                </c:pt>
                <c:pt idx="5">
                  <c:v>2011.0</c:v>
                </c:pt>
                <c:pt idx="6">
                  <c:v>2012.0</c:v>
                </c:pt>
                <c:pt idx="7">
                  <c:v>2013.0</c:v>
                </c:pt>
                <c:pt idx="8">
                  <c:v>2014.0</c:v>
                </c:pt>
                <c:pt idx="9">
                  <c:v>2015.0</c:v>
                </c:pt>
                <c:pt idx="10">
                  <c:v>2016.0</c:v>
                </c:pt>
              </c:numCache>
            </c:numRef>
          </c:cat>
          <c:val>
            <c:numRef>
              <c:f>data!$E$8:$O$8</c:f>
              <c:numCache>
                <c:formatCode>0.00%</c:formatCode>
                <c:ptCount val="11"/>
                <c:pt idx="0">
                  <c:v>0.704</c:v>
                </c:pt>
                <c:pt idx="1">
                  <c:v>0.768</c:v>
                </c:pt>
                <c:pt idx="2">
                  <c:v>0.592</c:v>
                </c:pt>
                <c:pt idx="3">
                  <c:v>0.444</c:v>
                </c:pt>
                <c:pt idx="4">
                  <c:v>0.46</c:v>
                </c:pt>
                <c:pt idx="5">
                  <c:v>0.32</c:v>
                </c:pt>
                <c:pt idx="6">
                  <c:v>0.812</c:v>
                </c:pt>
                <c:pt idx="7">
                  <c:v>0.88</c:v>
                </c:pt>
                <c:pt idx="8">
                  <c:v>0.908</c:v>
                </c:pt>
                <c:pt idx="9">
                  <c:v>0.948</c:v>
                </c:pt>
                <c:pt idx="10">
                  <c:v>0.568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762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data!$E$4:$O$4</c:f>
              <c:numCache>
                <c:formatCode>General</c:formatCode>
                <c:ptCount val="11"/>
                <c:pt idx="0">
                  <c:v>2006.0</c:v>
                </c:pt>
                <c:pt idx="1">
                  <c:v>2007.0</c:v>
                </c:pt>
                <c:pt idx="2">
                  <c:v>2008.0</c:v>
                </c:pt>
                <c:pt idx="3">
                  <c:v>2009.0</c:v>
                </c:pt>
                <c:pt idx="4">
                  <c:v>2010.0</c:v>
                </c:pt>
                <c:pt idx="5">
                  <c:v>2011.0</c:v>
                </c:pt>
                <c:pt idx="6">
                  <c:v>2012.0</c:v>
                </c:pt>
                <c:pt idx="7">
                  <c:v>2013.0</c:v>
                </c:pt>
                <c:pt idx="8">
                  <c:v>2014.0</c:v>
                </c:pt>
                <c:pt idx="9">
                  <c:v>2015.0</c:v>
                </c:pt>
                <c:pt idx="10">
                  <c:v>2016.0</c:v>
                </c:pt>
              </c:numCache>
            </c:numRef>
          </c:cat>
          <c:val>
            <c:numRef>
              <c:f>data!$E$9:$O$9</c:f>
              <c:numCache>
                <c:formatCode>0.00%</c:formatCode>
                <c:ptCount val="11"/>
                <c:pt idx="0">
                  <c:v>0.484</c:v>
                </c:pt>
                <c:pt idx="1">
                  <c:v>0.736</c:v>
                </c:pt>
                <c:pt idx="2">
                  <c:v>0.384</c:v>
                </c:pt>
                <c:pt idx="3">
                  <c:v>0.456</c:v>
                </c:pt>
                <c:pt idx="4">
                  <c:v>0.34</c:v>
                </c:pt>
                <c:pt idx="5">
                  <c:v>0.224</c:v>
                </c:pt>
                <c:pt idx="6">
                  <c:v>0.408</c:v>
                </c:pt>
                <c:pt idx="7">
                  <c:v>0.804</c:v>
                </c:pt>
                <c:pt idx="8">
                  <c:v>0.464</c:v>
                </c:pt>
                <c:pt idx="9">
                  <c:v>0.1</c:v>
                </c:pt>
                <c:pt idx="10">
                  <c:v>0.6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762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data!$E$4:$O$4</c:f>
              <c:numCache>
                <c:formatCode>General</c:formatCode>
                <c:ptCount val="11"/>
                <c:pt idx="0">
                  <c:v>2006.0</c:v>
                </c:pt>
                <c:pt idx="1">
                  <c:v>2007.0</c:v>
                </c:pt>
                <c:pt idx="2">
                  <c:v>2008.0</c:v>
                </c:pt>
                <c:pt idx="3">
                  <c:v>2009.0</c:v>
                </c:pt>
                <c:pt idx="4">
                  <c:v>2010.0</c:v>
                </c:pt>
                <c:pt idx="5">
                  <c:v>2011.0</c:v>
                </c:pt>
                <c:pt idx="6">
                  <c:v>2012.0</c:v>
                </c:pt>
                <c:pt idx="7">
                  <c:v>2013.0</c:v>
                </c:pt>
                <c:pt idx="8">
                  <c:v>2014.0</c:v>
                </c:pt>
                <c:pt idx="9">
                  <c:v>2015.0</c:v>
                </c:pt>
                <c:pt idx="10">
                  <c:v>2016.0</c:v>
                </c:pt>
              </c:numCache>
            </c:numRef>
          </c:cat>
          <c:val>
            <c:numRef>
              <c:f>data!$E$10:$O$10</c:f>
              <c:numCache>
                <c:formatCode>0.00%</c:formatCode>
                <c:ptCount val="11"/>
                <c:pt idx="0">
                  <c:v>0.82</c:v>
                </c:pt>
                <c:pt idx="1">
                  <c:v>0.852</c:v>
                </c:pt>
                <c:pt idx="2">
                  <c:v>0.604</c:v>
                </c:pt>
                <c:pt idx="3">
                  <c:v>0.924</c:v>
                </c:pt>
                <c:pt idx="4">
                  <c:v>0.588</c:v>
                </c:pt>
                <c:pt idx="5">
                  <c:v>0.344</c:v>
                </c:pt>
                <c:pt idx="6">
                  <c:v>0.52</c:v>
                </c:pt>
                <c:pt idx="7">
                  <c:v>0.908</c:v>
                </c:pt>
                <c:pt idx="8">
                  <c:v>0.98</c:v>
                </c:pt>
                <c:pt idx="9">
                  <c:v>0.964</c:v>
                </c:pt>
                <c:pt idx="10">
                  <c:v>0.688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762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data!$E$4:$O$4</c:f>
              <c:numCache>
                <c:formatCode>General</c:formatCode>
                <c:ptCount val="11"/>
                <c:pt idx="0">
                  <c:v>2006.0</c:v>
                </c:pt>
                <c:pt idx="1">
                  <c:v>2007.0</c:v>
                </c:pt>
                <c:pt idx="2">
                  <c:v>2008.0</c:v>
                </c:pt>
                <c:pt idx="3">
                  <c:v>2009.0</c:v>
                </c:pt>
                <c:pt idx="4">
                  <c:v>2010.0</c:v>
                </c:pt>
                <c:pt idx="5">
                  <c:v>2011.0</c:v>
                </c:pt>
                <c:pt idx="6">
                  <c:v>2012.0</c:v>
                </c:pt>
                <c:pt idx="7">
                  <c:v>2013.0</c:v>
                </c:pt>
                <c:pt idx="8">
                  <c:v>2014.0</c:v>
                </c:pt>
                <c:pt idx="9">
                  <c:v>2015.0</c:v>
                </c:pt>
                <c:pt idx="10">
                  <c:v>2016.0</c:v>
                </c:pt>
              </c:numCache>
            </c:numRef>
          </c:cat>
          <c:val>
            <c:numRef>
              <c:f>data!$E$11:$O$11</c:f>
              <c:numCache>
                <c:formatCode>0.00%</c:formatCode>
                <c:ptCount val="11"/>
                <c:pt idx="0">
                  <c:v>0.776</c:v>
                </c:pt>
                <c:pt idx="1">
                  <c:v>0.832</c:v>
                </c:pt>
                <c:pt idx="2">
                  <c:v>0.88</c:v>
                </c:pt>
                <c:pt idx="3">
                  <c:v>0.932</c:v>
                </c:pt>
                <c:pt idx="4">
                  <c:v>0.968</c:v>
                </c:pt>
                <c:pt idx="5">
                  <c:v>0.884</c:v>
                </c:pt>
                <c:pt idx="6">
                  <c:v>0.932</c:v>
                </c:pt>
                <c:pt idx="7">
                  <c:v>0.988</c:v>
                </c:pt>
                <c:pt idx="8">
                  <c:v>0.984</c:v>
                </c:pt>
                <c:pt idx="9">
                  <c:v>0.992</c:v>
                </c:pt>
                <c:pt idx="10">
                  <c:v>0.996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7620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data!$E$4:$O$4</c:f>
              <c:numCache>
                <c:formatCode>General</c:formatCode>
                <c:ptCount val="11"/>
                <c:pt idx="0">
                  <c:v>2006.0</c:v>
                </c:pt>
                <c:pt idx="1">
                  <c:v>2007.0</c:v>
                </c:pt>
                <c:pt idx="2">
                  <c:v>2008.0</c:v>
                </c:pt>
                <c:pt idx="3">
                  <c:v>2009.0</c:v>
                </c:pt>
                <c:pt idx="4">
                  <c:v>2010.0</c:v>
                </c:pt>
                <c:pt idx="5">
                  <c:v>2011.0</c:v>
                </c:pt>
                <c:pt idx="6">
                  <c:v>2012.0</c:v>
                </c:pt>
                <c:pt idx="7">
                  <c:v>2013.0</c:v>
                </c:pt>
                <c:pt idx="8">
                  <c:v>2014.0</c:v>
                </c:pt>
                <c:pt idx="9">
                  <c:v>2015.0</c:v>
                </c:pt>
                <c:pt idx="10">
                  <c:v>2016.0</c:v>
                </c:pt>
              </c:numCache>
            </c:numRef>
          </c:cat>
          <c:val>
            <c:numRef>
              <c:f>data!$E$12:$O$12</c:f>
              <c:numCache>
                <c:formatCode>0.00%</c:formatCode>
                <c:ptCount val="11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7620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data!$E$4:$O$4</c:f>
              <c:numCache>
                <c:formatCode>General</c:formatCode>
                <c:ptCount val="11"/>
                <c:pt idx="0">
                  <c:v>2006.0</c:v>
                </c:pt>
                <c:pt idx="1">
                  <c:v>2007.0</c:v>
                </c:pt>
                <c:pt idx="2">
                  <c:v>2008.0</c:v>
                </c:pt>
                <c:pt idx="3">
                  <c:v>2009.0</c:v>
                </c:pt>
                <c:pt idx="4">
                  <c:v>2010.0</c:v>
                </c:pt>
                <c:pt idx="5">
                  <c:v>2011.0</c:v>
                </c:pt>
                <c:pt idx="6">
                  <c:v>2012.0</c:v>
                </c:pt>
                <c:pt idx="7">
                  <c:v>2013.0</c:v>
                </c:pt>
                <c:pt idx="8">
                  <c:v>2014.0</c:v>
                </c:pt>
                <c:pt idx="9">
                  <c:v>2015.0</c:v>
                </c:pt>
                <c:pt idx="10">
                  <c:v>2016.0</c:v>
                </c:pt>
              </c:numCache>
            </c:numRef>
          </c:cat>
          <c:val>
            <c:numRef>
              <c:f>data!$E$13:$O$13</c:f>
              <c:numCache>
                <c:formatCode>0.00%</c:formatCode>
                <c:ptCount val="11"/>
                <c:pt idx="0">
                  <c:v>1.0</c:v>
                </c:pt>
                <c:pt idx="1">
                  <c:v>0.94</c:v>
                </c:pt>
                <c:pt idx="2">
                  <c:v>1.0</c:v>
                </c:pt>
                <c:pt idx="3">
                  <c:v>0.988</c:v>
                </c:pt>
                <c:pt idx="4">
                  <c:v>0.976</c:v>
                </c:pt>
                <c:pt idx="5">
                  <c:v>0.964</c:v>
                </c:pt>
                <c:pt idx="6">
                  <c:v>0.976</c:v>
                </c:pt>
                <c:pt idx="7">
                  <c:v>1.0</c:v>
                </c:pt>
                <c:pt idx="8">
                  <c:v>0.996</c:v>
                </c:pt>
                <c:pt idx="9">
                  <c:v>1.0</c:v>
                </c:pt>
                <c:pt idx="10">
                  <c:v>1.0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76200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data!$E$4:$O$4</c:f>
              <c:numCache>
                <c:formatCode>General</c:formatCode>
                <c:ptCount val="11"/>
                <c:pt idx="0">
                  <c:v>2006.0</c:v>
                </c:pt>
                <c:pt idx="1">
                  <c:v>2007.0</c:v>
                </c:pt>
                <c:pt idx="2">
                  <c:v>2008.0</c:v>
                </c:pt>
                <c:pt idx="3">
                  <c:v>2009.0</c:v>
                </c:pt>
                <c:pt idx="4">
                  <c:v>2010.0</c:v>
                </c:pt>
                <c:pt idx="5">
                  <c:v>2011.0</c:v>
                </c:pt>
                <c:pt idx="6">
                  <c:v>2012.0</c:v>
                </c:pt>
                <c:pt idx="7">
                  <c:v>2013.0</c:v>
                </c:pt>
                <c:pt idx="8">
                  <c:v>2014.0</c:v>
                </c:pt>
                <c:pt idx="9">
                  <c:v>2015.0</c:v>
                </c:pt>
                <c:pt idx="10">
                  <c:v>2016.0</c:v>
                </c:pt>
              </c:numCache>
            </c:numRef>
          </c:cat>
          <c:val>
            <c:numRef>
              <c:f>data!$E$14:$O$14</c:f>
              <c:numCache>
                <c:formatCode>0.00%</c:formatCode>
                <c:ptCount val="11"/>
                <c:pt idx="0">
                  <c:v>1.0</c:v>
                </c:pt>
                <c:pt idx="1">
                  <c:v>0.996</c:v>
                </c:pt>
                <c:pt idx="2">
                  <c:v>0.94</c:v>
                </c:pt>
                <c:pt idx="3">
                  <c:v>1.0</c:v>
                </c:pt>
                <c:pt idx="4">
                  <c:v>0.972</c:v>
                </c:pt>
                <c:pt idx="5">
                  <c:v>0.908</c:v>
                </c:pt>
                <c:pt idx="6">
                  <c:v>0.972</c:v>
                </c:pt>
                <c:pt idx="7">
                  <c:v>1.0</c:v>
                </c:pt>
                <c:pt idx="8">
                  <c:v>0.984</c:v>
                </c:pt>
                <c:pt idx="9">
                  <c:v>1.0</c:v>
                </c:pt>
                <c:pt idx="10">
                  <c:v>1.0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76200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data!$E$4:$O$4</c:f>
              <c:numCache>
                <c:formatCode>General</c:formatCode>
                <c:ptCount val="11"/>
                <c:pt idx="0">
                  <c:v>2006.0</c:v>
                </c:pt>
                <c:pt idx="1">
                  <c:v>2007.0</c:v>
                </c:pt>
                <c:pt idx="2">
                  <c:v>2008.0</c:v>
                </c:pt>
                <c:pt idx="3">
                  <c:v>2009.0</c:v>
                </c:pt>
                <c:pt idx="4">
                  <c:v>2010.0</c:v>
                </c:pt>
                <c:pt idx="5">
                  <c:v>2011.0</c:v>
                </c:pt>
                <c:pt idx="6">
                  <c:v>2012.0</c:v>
                </c:pt>
                <c:pt idx="7">
                  <c:v>2013.0</c:v>
                </c:pt>
                <c:pt idx="8">
                  <c:v>2014.0</c:v>
                </c:pt>
                <c:pt idx="9">
                  <c:v>2015.0</c:v>
                </c:pt>
                <c:pt idx="10">
                  <c:v>2016.0</c:v>
                </c:pt>
              </c:numCache>
            </c:numRef>
          </c:cat>
          <c:val>
            <c:numRef>
              <c:f>data!$E$15:$O$15</c:f>
              <c:numCache>
                <c:formatCode>0.00%</c:formatCode>
                <c:ptCount val="11"/>
                <c:pt idx="0">
                  <c:v>0.968</c:v>
                </c:pt>
                <c:pt idx="1">
                  <c:v>0.96</c:v>
                </c:pt>
                <c:pt idx="2">
                  <c:v>0.964</c:v>
                </c:pt>
                <c:pt idx="3">
                  <c:v>0.952</c:v>
                </c:pt>
                <c:pt idx="4">
                  <c:v>0.824</c:v>
                </c:pt>
                <c:pt idx="5">
                  <c:v>0.9</c:v>
                </c:pt>
                <c:pt idx="6">
                  <c:v>0.532</c:v>
                </c:pt>
                <c:pt idx="7">
                  <c:v>0.96</c:v>
                </c:pt>
                <c:pt idx="8">
                  <c:v>0.9</c:v>
                </c:pt>
                <c:pt idx="9">
                  <c:v>0.152</c:v>
                </c:pt>
                <c:pt idx="10">
                  <c:v>0.948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59604176"/>
        <c:axId val="1729145984"/>
      </c:lineChart>
      <c:catAx>
        <c:axId val="1759604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9145984"/>
        <c:crosses val="autoZero"/>
        <c:auto val="1"/>
        <c:lblAlgn val="ctr"/>
        <c:lblOffset val="100"/>
        <c:noMultiLvlLbl val="0"/>
      </c:catAx>
      <c:valAx>
        <c:axId val="1729145984"/>
        <c:scaling>
          <c:orientation val="minMax"/>
          <c:max val="1.0"/>
        </c:scaling>
        <c:delete val="0"/>
        <c:axPos val="l"/>
        <c:numFmt formatCode="0.0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9604176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486393202825931"/>
          <c:y val="0.841046104013724"/>
          <c:w val="0.95024135631602"/>
          <c:h val="0.1478358709897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0.18218</cdr:x>
      <cdr:y>0.32322</cdr:y>
    </cdr:from>
    <cdr:to>
      <cdr:x>0.41559</cdr:x>
      <cdr:y>0.42625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2933754" y="4083995"/>
          <a:ext cx="3758799" cy="1301820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anchor="ctr" anchorCtr="1"/>
        <a:lstStyle xmlns:a="http://schemas.openxmlformats.org/drawingml/2006/main"/>
        <a:p xmlns:a="http://schemas.openxmlformats.org/drawingml/2006/main">
          <a:r>
            <a:rPr lang="en-US" sz="2400">
              <a:solidFill>
                <a:schemeClr val="tx1"/>
              </a:solidFill>
            </a:rPr>
            <a:t>Collection </a:t>
          </a:r>
          <a:r>
            <a:rPr lang="en-US" sz="2400" baseline="0">
              <a:solidFill>
                <a:schemeClr val="tx1"/>
              </a:solidFill>
            </a:rPr>
            <a:t>Completeness</a:t>
          </a:r>
          <a:endParaRPr lang="en-US" sz="2400">
            <a:solidFill>
              <a:schemeClr val="tx1"/>
            </a:solidFill>
          </a:endParaRPr>
        </a:p>
      </cdr:txBody>
    </cdr:sp>
  </cdr:relSizeAnchor>
  <cdr:relSizeAnchor xmlns:cdr="http://schemas.openxmlformats.org/drawingml/2006/chartDrawing">
    <cdr:from>
      <cdr:x>0.0418</cdr:x>
      <cdr:y>0.40994</cdr:y>
    </cdr:from>
    <cdr:to>
      <cdr:x>0.13644</cdr:x>
      <cdr:y>0.4472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673100" y="4191000"/>
          <a:ext cx="1524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400"/>
            <a:t>1st Month</a:t>
          </a:r>
        </a:p>
      </cdr:txBody>
    </cdr:sp>
  </cdr:relSizeAnchor>
  <cdr:relSizeAnchor xmlns:cdr="http://schemas.openxmlformats.org/drawingml/2006/chartDrawing">
    <cdr:from>
      <cdr:x>0.81782</cdr:x>
      <cdr:y>0.59676</cdr:y>
    </cdr:from>
    <cdr:to>
      <cdr:x>0.91246</cdr:x>
      <cdr:y>0.63403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13169883" y="6100926"/>
          <a:ext cx="1524044" cy="3810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/>
            <a:t>5th Month</a:t>
          </a:r>
        </a:p>
      </cdr:txBody>
    </cdr:sp>
  </cdr:relSizeAnchor>
  <cdr:relSizeAnchor xmlns:cdr="http://schemas.openxmlformats.org/drawingml/2006/chartDrawing">
    <cdr:from>
      <cdr:x>0.76219</cdr:x>
      <cdr:y>0.16472</cdr:y>
    </cdr:from>
    <cdr:to>
      <cdr:x>0.85683</cdr:x>
      <cdr:y>0.20198</cdr:y>
    </cdr:to>
    <cdr:sp macro="" textlink="">
      <cdr:nvSpPr>
        <cdr:cNvPr id="7" name="TextBox 6"/>
        <cdr:cNvSpPr txBox="1"/>
      </cdr:nvSpPr>
      <cdr:spPr>
        <a:xfrm xmlns:a="http://schemas.openxmlformats.org/drawingml/2006/main">
          <a:off x="12274007" y="1684058"/>
          <a:ext cx="1524045" cy="38092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/>
            <a:t>6th Month</a:t>
          </a:r>
        </a:p>
      </cdr:txBody>
    </cdr:sp>
  </cdr:relSizeAnchor>
  <cdr:relSizeAnchor xmlns:cdr="http://schemas.openxmlformats.org/drawingml/2006/chartDrawing">
    <cdr:from>
      <cdr:x>0.58439</cdr:x>
      <cdr:y>0.67438</cdr:y>
    </cdr:from>
    <cdr:to>
      <cdr:x>0.67902</cdr:x>
      <cdr:y>0.71164</cdr:y>
    </cdr:to>
    <cdr:sp macro="" textlink="">
      <cdr:nvSpPr>
        <cdr:cNvPr id="8" name="TextBox 7"/>
        <cdr:cNvSpPr txBox="1"/>
      </cdr:nvSpPr>
      <cdr:spPr>
        <a:xfrm xmlns:a="http://schemas.openxmlformats.org/drawingml/2006/main">
          <a:off x="9410772" y="6894519"/>
          <a:ext cx="1523884" cy="38092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/>
            <a:t>4th Month</a:t>
          </a:r>
        </a:p>
      </cdr:txBody>
    </cdr:sp>
  </cdr:relSizeAnchor>
  <cdr:relSizeAnchor xmlns:cdr="http://schemas.openxmlformats.org/drawingml/2006/chartDrawing">
    <cdr:from>
      <cdr:x>0.38887</cdr:x>
      <cdr:y>0.63403</cdr:y>
    </cdr:from>
    <cdr:to>
      <cdr:x>0.4835</cdr:x>
      <cdr:y>0.6713</cdr:y>
    </cdr:to>
    <cdr:sp macro="" textlink="">
      <cdr:nvSpPr>
        <cdr:cNvPr id="9" name="TextBox 8"/>
        <cdr:cNvSpPr txBox="1"/>
      </cdr:nvSpPr>
      <cdr:spPr>
        <a:xfrm xmlns:a="http://schemas.openxmlformats.org/drawingml/2006/main">
          <a:off x="6262176" y="6481956"/>
          <a:ext cx="1523884" cy="3810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/>
            <a:t>3rd Month</a:t>
          </a:r>
        </a:p>
      </cdr:txBody>
    </cdr:sp>
  </cdr:relSizeAnchor>
  <cdr:relSizeAnchor xmlns:cdr="http://schemas.openxmlformats.org/drawingml/2006/chartDrawing">
    <cdr:from>
      <cdr:x>0.19164</cdr:x>
      <cdr:y>0.57267</cdr:y>
    </cdr:from>
    <cdr:to>
      <cdr:x>0.24842</cdr:x>
      <cdr:y>0.66211</cdr:y>
    </cdr:to>
    <cdr:sp macro="" textlink="">
      <cdr:nvSpPr>
        <cdr:cNvPr id="10" name="TextBox 9"/>
        <cdr:cNvSpPr txBox="1"/>
      </cdr:nvSpPr>
      <cdr:spPr>
        <a:xfrm xmlns:a="http://schemas.openxmlformats.org/drawingml/2006/main">
          <a:off x="3086100" y="585470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dirty="0"/>
            <a:t>2nd Month</a:t>
          </a:r>
        </a:p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0.03707</cdr:x>
      <cdr:y>0.03031</cdr:y>
    </cdr:from>
    <cdr:to>
      <cdr:x>0.03991</cdr:x>
      <cdr:y>0.03478</cdr:y>
    </cdr:to>
    <cdr:sp macro="" textlink="">
      <cdr:nvSpPr>
        <cdr:cNvPr id="11" name="TextBox 10"/>
        <cdr:cNvSpPr txBox="1"/>
      </cdr:nvSpPr>
      <cdr:spPr>
        <a:xfrm xmlns:a="http://schemas.openxmlformats.org/drawingml/2006/main">
          <a:off x="596900" y="309881"/>
          <a:ext cx="45719" cy="4571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0.18065</cdr:x>
      <cdr:y>0.88104</cdr:y>
    </cdr:from>
    <cdr:to>
      <cdr:x>0.3969</cdr:x>
      <cdr:y>1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2700184" y="4947068"/>
          <a:ext cx="3232148" cy="66793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/>
            <a:t>#</a:t>
          </a:r>
          <a:r>
            <a:rPr lang="en-US" sz="2400" b="0" baseline="0"/>
            <a:t> </a:t>
          </a:r>
          <a:r>
            <a:rPr lang="en-US" sz="2400" b="0"/>
            <a:t>Concepts missing</a:t>
          </a:r>
          <a:endParaRPr lang="en-US" sz="1100" b="0"/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6" Type="http://schemas.openxmlformats.org/officeDocument/2006/relationships/chart" Target="../charts/chart1.xml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chart" Target="../charts/chart5.xml"/><Relationship Id="rId11" Type="http://schemas.openxmlformats.org/officeDocument/2006/relationships/chart" Target="../charts/chart6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8207194" y="1003968"/>
            <a:ext cx="345741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Completeness?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3151226"/>
            <a:ext cx="317372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r>
              <a:rPr lang="en-US" sz="4000" dirty="0" smtClean="0"/>
              <a:t>1. The </a:t>
            </a:r>
            <a:r>
              <a:rPr lang="en-US" sz="4000" dirty="0"/>
              <a:t>HDF </a:t>
            </a:r>
            <a:r>
              <a:rPr lang="en-US" sz="4000" dirty="0" smtClean="0"/>
              <a:t>Group, 2. </a:t>
            </a:r>
            <a:r>
              <a:rPr lang="en-US" sz="4000" dirty="0"/>
              <a:t>National Center for Ecological Analysis and </a:t>
            </a:r>
            <a:r>
              <a:rPr lang="en-US" sz="4000" dirty="0" smtClean="0"/>
              <a:t>Synthesis 3. United States Geological Society</a:t>
            </a:r>
            <a:endParaRPr lang="en-US" sz="40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3930" y="2302672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938" y="592488"/>
            <a:ext cx="3776237" cy="410842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6103821" y="943777"/>
            <a:ext cx="5584949" cy="12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IN23C-1785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2773" y="30174527"/>
            <a:ext cx="3556000" cy="2540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533402" y="22617564"/>
            <a:ext cx="14481515" cy="9448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Utilized </a:t>
            </a:r>
            <a:r>
              <a:rPr lang="en-US" sz="4000" dirty="0" smtClean="0"/>
              <a:t>a </a:t>
            </a:r>
            <a:r>
              <a:rPr lang="en-US" sz="4000" dirty="0" smtClean="0"/>
              <a:t>python sampling tool to </a:t>
            </a:r>
            <a:r>
              <a:rPr lang="en-US" sz="4000" dirty="0"/>
              <a:t>create collections </a:t>
            </a:r>
            <a:r>
              <a:rPr lang="en-US" sz="4000" dirty="0" smtClean="0"/>
              <a:t>of 250 LTER </a:t>
            </a:r>
            <a:r>
              <a:rPr lang="en-US" sz="4000" dirty="0"/>
              <a:t>metadata records </a:t>
            </a:r>
            <a:r>
              <a:rPr lang="en-US" sz="4000" dirty="0" smtClean="0"/>
              <a:t>for </a:t>
            </a:r>
            <a:r>
              <a:rPr lang="en-US" sz="4000" dirty="0" smtClean="0"/>
              <a:t>each </a:t>
            </a:r>
            <a:r>
              <a:rPr lang="en-US" sz="4000" dirty="0"/>
              <a:t>year </a:t>
            </a:r>
            <a:r>
              <a:rPr lang="en-US" sz="4000" dirty="0" smtClean="0"/>
              <a:t>2005-2016 from </a:t>
            </a:r>
            <a:r>
              <a:rPr lang="en-US" sz="4000" dirty="0" err="1"/>
              <a:t>DataONE’s</a:t>
            </a:r>
            <a:r>
              <a:rPr lang="en-US" sz="4000" dirty="0"/>
              <a:t> SOLR </a:t>
            </a:r>
            <a:r>
              <a:rPr lang="en-US" sz="4000" dirty="0" smtClean="0"/>
              <a:t>index.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Used </a:t>
            </a:r>
            <a:r>
              <a:rPr lang="en-US" sz="4000" dirty="0" smtClean="0"/>
              <a:t>XSL rubrics to determine conceptual content existence for each </a:t>
            </a:r>
            <a:r>
              <a:rPr lang="en-US" sz="4000" dirty="0" smtClean="0"/>
              <a:t>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Analyzed </a:t>
            </a:r>
            <a:r>
              <a:rPr lang="en-US" sz="4000" dirty="0" smtClean="0"/>
              <a:t>results for completeness of 25 concepts </a:t>
            </a:r>
            <a:r>
              <a:rPr lang="en-US" sz="4000" dirty="0" smtClean="0"/>
              <a:t>from LTER in </a:t>
            </a:r>
            <a:r>
              <a:rPr lang="en-US" sz="4000" dirty="0" smtClean="0"/>
              <a:t>the Recommendations Analysis Dashboard</a:t>
            </a:r>
            <a:r>
              <a:rPr lang="en-US" sz="4000" baseline="-25000" dirty="0" smtClean="0"/>
              <a:t>1 </a:t>
            </a:r>
            <a:r>
              <a:rPr lang="en-US" sz="4000" dirty="0" smtClean="0"/>
              <a:t>for each years collection.  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</a:t>
            </a:r>
            <a:r>
              <a:rPr lang="en-US" sz="4000" dirty="0" smtClean="0"/>
              <a:t>analyses across time periods by collection completeness of particular concepts and particular use cases using metadata evolution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 analysis variations</a:t>
            </a:r>
            <a:r>
              <a:rPr lang="en-US" sz="4000" dirty="0" smtClean="0"/>
              <a:t>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level of homogeneity of each collection to the collections completeness.</a:t>
            </a:r>
            <a:endParaRPr lang="en-US" sz="4000" dirty="0" smtClean="0"/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221019" y="25025220"/>
            <a:ext cx="14904726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Observations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 clear linear progression towards completeness of any concept or use case over time.</a:t>
            </a:r>
          </a:p>
          <a:p>
            <a:pPr marL="571500" indent="-571500">
              <a:buFont typeface="Arial" charset="0"/>
              <a:buChar char="•"/>
            </a:pP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Clear adherence to dialect schema required elements</a:t>
            </a:r>
            <a:r>
              <a:rPr lang="en-US" sz="4000" dirty="0" smtClean="0"/>
              <a:t>.</a:t>
            </a:r>
          </a:p>
          <a:p>
            <a:pPr marL="571500" indent="-571500">
              <a:buFont typeface="Arial" charset="0"/>
              <a:buChar char="•"/>
            </a:pPr>
            <a:endParaRPr lang="en-US" sz="4000" dirty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High degree of collection heterogeneity. </a:t>
            </a:r>
          </a:p>
          <a:p>
            <a:pPr marL="571500" indent="-571500">
              <a:buFont typeface="Arial" charset="0"/>
              <a:buChar char="•"/>
            </a:pP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Having a community recommendation is necessary but not sufficient for complete </a:t>
            </a:r>
            <a:r>
              <a:rPr lang="en-US" sz="4000" dirty="0" smtClean="0"/>
              <a:t>collections.</a:t>
            </a:r>
            <a:endParaRPr lang="en-US" sz="4000" dirty="0" smtClean="0"/>
          </a:p>
          <a:p>
            <a:endParaRPr lang="en-US" sz="3600" dirty="0"/>
          </a:p>
          <a:p>
            <a:r>
              <a:rPr lang="en-US" sz="3600" dirty="0" smtClean="0"/>
              <a:t> </a:t>
            </a:r>
            <a:endParaRPr lang="en-US" sz="3600" dirty="0"/>
          </a:p>
        </p:txBody>
      </p:sp>
      <p:sp>
        <p:nvSpPr>
          <p:cNvPr id="19" name="TextBox 18"/>
          <p:cNvSpPr txBox="1"/>
          <p:nvPr/>
        </p:nvSpPr>
        <p:spPr>
          <a:xfrm>
            <a:off x="961938" y="31444527"/>
            <a:ext cx="20199927" cy="1640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description</a:t>
            </a:r>
            <a:endParaRPr lang="en-US" sz="2800" dirty="0"/>
          </a:p>
          <a:p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961938" y="31889076"/>
            <a:ext cx="20199927" cy="1640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2. See top right </a:t>
            </a:r>
            <a:r>
              <a:rPr lang="en-US" sz="2800" dirty="0"/>
              <a:t>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description</a:t>
            </a:r>
            <a:endParaRPr lang="en-US" sz="2800" dirty="0"/>
          </a:p>
          <a:p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35221020" y="33577404"/>
            <a:ext cx="14120434" cy="3671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Questions</a:t>
            </a:r>
          </a:p>
          <a:p>
            <a:r>
              <a:rPr lang="en-US" sz="4000" dirty="0" smtClean="0"/>
              <a:t>Does recommendations based guidance aid curation efforts to improve a communities metadata completeness?</a:t>
            </a:r>
          </a:p>
          <a:p>
            <a:endParaRPr lang="en-US" sz="4000" dirty="0"/>
          </a:p>
          <a:p>
            <a:r>
              <a:rPr lang="en-US" sz="4000" dirty="0" smtClean="0"/>
              <a:t>What happened in </a:t>
            </a:r>
            <a:endParaRPr lang="en-US" sz="4000" dirty="0"/>
          </a:p>
        </p:txBody>
      </p:sp>
      <p:sp>
        <p:nvSpPr>
          <p:cNvPr id="24" name="TextBox 23"/>
          <p:cNvSpPr txBox="1"/>
          <p:nvPr/>
        </p:nvSpPr>
        <p:spPr>
          <a:xfrm>
            <a:off x="1533402" y="5452789"/>
            <a:ext cx="14481515" cy="7602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Background</a:t>
            </a:r>
          </a:p>
          <a:p>
            <a:r>
              <a:rPr lang="en-US" sz="4000" dirty="0" smtClean="0"/>
              <a:t>The Long </a:t>
            </a:r>
            <a:r>
              <a:rPr lang="en-US" sz="4000" dirty="0"/>
              <a:t>Range Ecological Network </a:t>
            </a:r>
            <a:r>
              <a:rPr lang="en-US" sz="4000" dirty="0" smtClean="0"/>
              <a:t>uses the Ecological Markup Language metadata dialect for documentation and created </a:t>
            </a:r>
            <a:r>
              <a:rPr lang="en-US" sz="4000" dirty="0"/>
              <a:t>their recommendation for use with the EML dialect</a:t>
            </a:r>
            <a:r>
              <a:rPr lang="en-US" sz="4000" dirty="0" smtClean="0"/>
              <a:t>. </a:t>
            </a:r>
          </a:p>
          <a:p>
            <a:endParaRPr lang="en-US" sz="4000" dirty="0"/>
          </a:p>
          <a:p>
            <a:r>
              <a:rPr lang="en-US" sz="4000" dirty="0" smtClean="0"/>
              <a:t>There are </a:t>
            </a:r>
            <a:r>
              <a:rPr lang="en-US" sz="4000" dirty="0"/>
              <a:t>five documentation use cases in the LTER recommendation: Identification, Discovery, Evaluation, Access, and </a:t>
            </a:r>
            <a:r>
              <a:rPr lang="en-US" sz="4000" dirty="0" smtClean="0"/>
              <a:t>Integration. As </a:t>
            </a:r>
            <a:r>
              <a:rPr lang="en-US" sz="4000" dirty="0"/>
              <a:t>shown below, the dialect and recommendation have no </a:t>
            </a:r>
            <a:r>
              <a:rPr lang="en-US" sz="4000" dirty="0" smtClean="0"/>
              <a:t>missing concept gap. 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graphicFrame>
        <p:nvGraphicFramePr>
          <p:cNvPr id="27" name="Chart 2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7536780"/>
              </p:ext>
            </p:extLst>
          </p:nvPr>
        </p:nvGraphicFramePr>
        <p:xfrm>
          <a:off x="17954683" y="6774873"/>
          <a:ext cx="16103600" cy="126353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0" name="Chart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6823689"/>
              </p:ext>
            </p:extLst>
          </p:nvPr>
        </p:nvGraphicFramePr>
        <p:xfrm>
          <a:off x="961938" y="11804064"/>
          <a:ext cx="15052979" cy="105571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41" name="Chart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489361"/>
              </p:ext>
            </p:extLst>
          </p:nvPr>
        </p:nvGraphicFramePr>
        <p:xfrm>
          <a:off x="17663514" y="19744630"/>
          <a:ext cx="16103600" cy="12144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6031459" y="31944354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NSF-DIBBS Award 1443062</a:t>
            </a:r>
            <a:endParaRPr lang="en-US" sz="3200"/>
          </a:p>
        </p:txBody>
      </p:sp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20327"/>
              </p:ext>
            </p:extLst>
          </p:nvPr>
        </p:nvGraphicFramePr>
        <p:xfrm>
          <a:off x="35221019" y="19410215"/>
          <a:ext cx="14946641" cy="5615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058301"/>
              </p:ext>
            </p:extLst>
          </p:nvPr>
        </p:nvGraphicFramePr>
        <p:xfrm>
          <a:off x="36548456" y="16049578"/>
          <a:ext cx="13577289" cy="34546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35221018" y="15318861"/>
            <a:ext cx="1490472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mtClean="0"/>
              <a:t>Collection Heterogeneity Compared with </a:t>
            </a:r>
            <a:r>
              <a:rPr lang="en-US" sz="4800" dirty="0" smtClean="0"/>
              <a:t>Completeness</a:t>
            </a:r>
          </a:p>
          <a:p>
            <a:endParaRPr lang="en-US" sz="4000" dirty="0" smtClean="0"/>
          </a:p>
          <a:p>
            <a:endParaRPr lang="en-US" sz="4000" dirty="0"/>
          </a:p>
          <a:p>
            <a:endParaRPr lang="en-US" sz="4000" dirty="0" smtClean="0"/>
          </a:p>
        </p:txBody>
      </p:sp>
      <p:sp>
        <p:nvSpPr>
          <p:cNvPr id="45" name="TextBox 44"/>
          <p:cNvSpPr txBox="1"/>
          <p:nvPr/>
        </p:nvSpPr>
        <p:spPr>
          <a:xfrm>
            <a:off x="17954683" y="5452789"/>
            <a:ext cx="1448151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Collection Evolution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sp>
        <p:nvSpPr>
          <p:cNvPr id="46" name="TextBox 45"/>
          <p:cNvSpPr txBox="1"/>
          <p:nvPr/>
        </p:nvSpPr>
        <p:spPr>
          <a:xfrm>
            <a:off x="35221018" y="5452789"/>
            <a:ext cx="130295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Concept Completeness</a:t>
            </a:r>
          </a:p>
          <a:p>
            <a:endParaRPr lang="en-US" sz="4000" dirty="0" smtClean="0"/>
          </a:p>
          <a:p>
            <a:endParaRPr lang="en-US" sz="4000" dirty="0"/>
          </a:p>
          <a:p>
            <a:endParaRPr lang="en-US" sz="4000" dirty="0" smtClean="0"/>
          </a:p>
        </p:txBody>
      </p:sp>
      <p:graphicFrame>
        <p:nvGraphicFramePr>
          <p:cNvPr id="47" name="Chart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5111633"/>
              </p:ext>
            </p:extLst>
          </p:nvPr>
        </p:nvGraphicFramePr>
        <p:xfrm>
          <a:off x="35221018" y="6270408"/>
          <a:ext cx="14904727" cy="89192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11339</TotalTime>
  <Words>387</Words>
  <Application>Microsoft Macintosh PowerPoint</Application>
  <PresentationFormat>Custom</PresentationFormat>
  <Paragraphs>66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281</cp:revision>
  <dcterms:created xsi:type="dcterms:W3CDTF">2015-11-23T22:19:17Z</dcterms:created>
  <dcterms:modified xsi:type="dcterms:W3CDTF">2016-11-29T03:51:26Z</dcterms:modified>
</cp:coreProperties>
</file>

<file path=docProps/thumbnail.jpeg>
</file>